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991" r:id="rId4"/>
    <p:sldId id="992" r:id="rId5"/>
    <p:sldId id="993" r:id="rId6"/>
    <p:sldId id="994" r:id="rId7"/>
    <p:sldId id="996" r:id="rId8"/>
    <p:sldId id="998" r:id="rId9"/>
    <p:sldId id="1000" r:id="rId10"/>
    <p:sldId id="1001" r:id="rId11"/>
    <p:sldId id="1002" r:id="rId12"/>
    <p:sldId id="1003" r:id="rId13"/>
    <p:sldId id="1006" r:id="rId14"/>
    <p:sldId id="1004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8E1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time-Fun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3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3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3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 music 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Music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Yes,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zh-CN" altLang="en-US" dirty="0"/>
          </a:p>
        </p:txBody>
      </p:sp>
      <p:pic>
        <p:nvPicPr>
          <p:cNvPr id="3" name="bt45.jpg" descr="id:21474942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72494" y="1556792"/>
            <a:ext cx="2854960" cy="1718945"/>
          </a:xfrm>
          <a:prstGeom prst="rect">
            <a:avLst/>
          </a:prstGeom>
        </p:spPr>
      </p:pic>
      <p:pic>
        <p:nvPicPr>
          <p:cNvPr id="4" name="bt46.jpg" descr="id:21474942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11030" y="4482070"/>
            <a:ext cx="3507497" cy="20995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820413" y="845258"/>
            <a:ext cx="1851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classrooms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82838" y="1981862"/>
            <a:ext cx="2094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Twenty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smtClean="0"/>
              <a:t>four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07408" y="38610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05445" y="3858976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second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486260" y="5157192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86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、完形填空。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 usually have classes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But some children in Bangladesh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孟加拉国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classes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call them “boat schools”. 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in every rainy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June to October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heavy rainstorms and floods in Bangladesh.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422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960" y="704116"/>
            <a:ext cx="100120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buses                  B. buildings					C. rivers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1444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ground          B. boats						C. the Internet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460375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days	B. season					C. months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722" y="45447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48454" y="51757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8454" y="58238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76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schools and ways to them are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 to have classes.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Rezwan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engineer, gets the idea to make a “boat school”. The school is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16.76-metre-long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335-metre-wide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boat. It can hold 30 students at a time.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4363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water                  B. streets					C. rooms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45974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can	B. can’t					C. like to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34342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40737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88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strong enough to keep out strong winds and heavy rain. Every morning, teachers drive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pick up students. And after school, teachers send them back to their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460375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bikes	B. cars					C. boats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gardens               B. buildings					C. homes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2573" y="286629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6753" y="3531460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2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Now there are about 20 “boat schools” in Bangladesh. In the past few years, at least 70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children had classes on these boats. “It helps those in need,” said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Rezwan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brings hope to their families and the country.”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27756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46037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too	B. also					C. only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2721106"/>
            <a:ext cx="423514" cy="661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10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851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Thank you.	B. Not at all.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That’s all right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8515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85152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851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in the fridge.	B. No, it isn’t.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851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They’re on the table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1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442054"/>
            <a:ext cx="10859135" cy="6216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75289" y="3149514"/>
            <a:ext cx="40221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a beautiful dress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5075855"/>
            <a:ext cx="36502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are the cakes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6747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38710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026150" algn="l"/>
                <a:tab pos="8793163" algn="l"/>
                <a:tab pos="8972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there aren’t.	B. There are 80.		C. They’re 80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026150" algn="l"/>
                <a:tab pos="8793163" algn="l"/>
                <a:tab pos="89725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026150" algn="l"/>
                <a:tab pos="8793163" algn="l"/>
                <a:tab pos="8972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026150" algn="l"/>
                <a:tab pos="8793163" algn="l"/>
                <a:tab pos="8972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there is.	B. No, there is.		C. Yes, it 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026150" algn="l"/>
                <a:tab pos="8793163" algn="l"/>
                <a:tab pos="89725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026150" algn="l"/>
                <a:tab pos="8793163" algn="l"/>
                <a:tab pos="8972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026150" algn="l"/>
                <a:tab pos="8793163" algn="l"/>
                <a:tab pos="8972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three.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there are.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Yes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are.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4760" y="1394192"/>
            <a:ext cx="7488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classrooms are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in our school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5598" y="2547812"/>
            <a:ext cx="38217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there a living room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0890" y="3790608"/>
            <a:ext cx="4801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Are there any pictures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ED028C"/>
                </a:solidFill>
              </a:rPr>
              <a:t>	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10630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20059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32129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52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830" y="1501876"/>
            <a:ext cx="6840760" cy="6096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从方框中选择合适的内容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不可重复使用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front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students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 and Nancy.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is short, so he stands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map of China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39022" y="2141402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62758" y="2792834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69602" y="3420454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between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15086" y="4059980"/>
            <a:ext cx="17363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in front of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312098" y="4705980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173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in your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classroom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classrooms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41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56792"/>
            <a:ext cx="7535545" cy="708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4606" y="4139042"/>
            <a:ext cx="78210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 many</a:t>
            </a:r>
            <a:r>
              <a:rPr lang="zh-CN" altLang="zh-CN" dirty="0">
                <a:cs typeface="Times New Roman" panose="02020603050405020304" pitchFamily="18" charset="0"/>
              </a:rPr>
              <a:t>后跟可数名词的复数形式，故选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9627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591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is playing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swing.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42418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between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086" y="2023024"/>
            <a:ext cx="77997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句意：刘涛正在秋千上玩。缺少介词</a:t>
            </a:r>
            <a:r>
              <a:rPr lang="en-US" altLang="zh-CN" dirty="0">
                <a:cs typeface="Times New Roman" panose="02020603050405020304" pitchFamily="18" charset="0"/>
              </a:rPr>
              <a:t>on,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06536" y="2697527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two birds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42418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	B. in	C. between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917955"/>
            <a:ext cx="11296112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bird</a:t>
            </a:r>
            <a:r>
              <a:rPr lang="zh-CN" altLang="zh-CN" dirty="0">
                <a:cs typeface="Times New Roman" panose="02020603050405020304" pitchFamily="18" charset="0"/>
              </a:rPr>
              <a:t>是从外界过来的，所以用</a:t>
            </a:r>
            <a:r>
              <a:rPr lang="en-US" altLang="zh-CN" dirty="0">
                <a:cs typeface="Times New Roman" panose="02020603050405020304" pitchFamily="18" charset="0"/>
              </a:rPr>
              <a:t>in the tree,</a:t>
            </a:r>
            <a:r>
              <a:rPr lang="zh-CN" altLang="zh-CN" dirty="0"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cs typeface="Times New Roman" panose="02020603050405020304" pitchFamily="18" charset="0"/>
              </a:rPr>
              <a:t>on the tree</a:t>
            </a:r>
            <a:r>
              <a:rPr lang="zh-CN" altLang="zh-CN" dirty="0">
                <a:cs typeface="Times New Roman" panose="02020603050405020304" pitchFamily="18" charset="0"/>
              </a:rPr>
              <a:t>指本身长在树上的。故选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4023" y="836712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7319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6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push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9878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	   B. he	C. 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9499" y="2042264"/>
            <a:ext cx="8087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push</a:t>
            </a:r>
            <a:r>
              <a:rPr lang="zh-CN" altLang="zh-CN" dirty="0">
                <a:cs typeface="Times New Roman" panose="02020603050405020304" pitchFamily="18" charset="0"/>
              </a:rPr>
              <a:t>是动词，后面的人称代词用宾格，故选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204" y="2780928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show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42418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our	B. we	C. 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5346" y="4005064"/>
            <a:ext cx="81319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show</a:t>
            </a:r>
            <a:r>
              <a:rPr lang="zh-CN" altLang="zh-CN" dirty="0">
                <a:cs typeface="Times New Roman" panose="02020603050405020304" pitchFamily="18" charset="0"/>
              </a:rPr>
              <a:t>是动词，后面的人称代词用宾格，故选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990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288014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31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按要求完成下列句子。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apples on the tree.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 on the tree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girl in the 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6298" y="2067322"/>
            <a:ext cx="2733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 </a:t>
            </a:r>
            <a:r>
              <a:rPr lang="en-US" altLang="zh-CN" dirty="0" smtClean="0"/>
              <a:t>     there </a:t>
            </a:r>
            <a:r>
              <a:rPr lang="en-US" altLang="zh-CN" dirty="0"/>
              <a:t>any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8622" y="3408868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78782" y="3403362"/>
            <a:ext cx="1744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there isn’t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1969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in my classroom.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classroom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first floor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8622" y="4621317"/>
            <a:ext cx="1941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How </a:t>
            </a:r>
            <a:r>
              <a:rPr lang="en-US" altLang="zh-CN" dirty="0" smtClean="0"/>
              <a:t> many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349714" y="4661682"/>
            <a:ext cx="1555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 there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671270" y="461555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your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1722" y="5887386"/>
            <a:ext cx="2716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Where’s </a:t>
            </a:r>
            <a:r>
              <a:rPr lang="en-US" altLang="zh-CN" dirty="0" smtClean="0"/>
              <a:t>     your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679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根据图片及上下文提示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students in the playground.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—Yes, there are.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t43.jpg" descr="id:21474942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11430" y="1196752"/>
            <a:ext cx="1724660" cy="1724660"/>
          </a:xfrm>
          <a:prstGeom prst="rect">
            <a:avLst/>
          </a:prstGeom>
        </p:spPr>
      </p:pic>
      <p:pic>
        <p:nvPicPr>
          <p:cNvPr id="4" name="bt44.jpg" descr="id:21474942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3645024"/>
            <a:ext cx="1191260" cy="17246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00364" y="1499804"/>
            <a:ext cx="11159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aren’t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422728" y="3027770"/>
            <a:ext cx="7552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53291" y="3027770"/>
            <a:ext cx="1689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flowers 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536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1177</Words>
  <Application>Microsoft Office PowerPoint</Application>
  <PresentationFormat>自定义</PresentationFormat>
  <Paragraphs>128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2025-06-30T05:58:03Z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